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7"/>
  </p:notesMasterIdLst>
  <p:sldIdLst>
    <p:sldId id="281" r:id="rId5"/>
    <p:sldId id="261" r:id="rId6"/>
    <p:sldId id="295" r:id="rId7"/>
    <p:sldId id="297" r:id="rId8"/>
    <p:sldId id="288" r:id="rId9"/>
    <p:sldId id="293" r:id="rId10"/>
    <p:sldId id="289" r:id="rId11"/>
    <p:sldId id="313" r:id="rId12"/>
    <p:sldId id="306" r:id="rId13"/>
    <p:sldId id="307" r:id="rId14"/>
    <p:sldId id="304" r:id="rId15"/>
    <p:sldId id="314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  <a:srgbClr val="FFFF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140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094175-522F-47FF-8E06-B6C0C1BFB37A}" type="datetimeFigureOut">
              <a:rPr lang="en-GB" smtClean="0"/>
              <a:t>05/05/2022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DE8A0D-8B8C-4061-9176-B70FD56499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051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1486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77C34-9850-447A-8E60-CCF69AF4972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772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5AD83-34E1-44EE-8714-4CB0570D480C}" type="datetimeFigureOut">
              <a:rPr lang="en-GB" smtClean="0"/>
              <a:pPr/>
              <a:t>05/05/2022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77C34-9850-447A-8E60-CCF69AF4972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0801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5AD83-34E1-44EE-8714-4CB0570D480C}" type="datetimeFigureOut">
              <a:rPr lang="en-GB" smtClean="0"/>
              <a:pPr/>
              <a:t>05/05/2022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77C34-9850-447A-8E60-CCF69AF4972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330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5AD83-34E1-44EE-8714-4CB0570D480C}" type="datetimeFigureOut">
              <a:rPr lang="en-GB" smtClean="0"/>
              <a:pPr/>
              <a:t>05/05/2022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77C34-9850-447A-8E60-CCF69AF4972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8454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5AD83-34E1-44EE-8714-4CB0570D480C}" type="datetimeFigureOut">
              <a:rPr lang="en-GB" smtClean="0"/>
              <a:pPr/>
              <a:t>05/05/2022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77C34-9850-447A-8E60-CCF69AF4972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363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5AD83-34E1-44EE-8714-4CB0570D480C}" type="datetimeFigureOut">
              <a:rPr lang="en-GB" smtClean="0"/>
              <a:pPr/>
              <a:t>05/05/2022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77C34-9850-447A-8E60-CCF69AF4972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6690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5AD83-34E1-44EE-8714-4CB0570D480C}" type="datetimeFigureOut">
              <a:rPr lang="en-GB" smtClean="0"/>
              <a:pPr/>
              <a:t>05/05/2022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77C34-9850-447A-8E60-CCF69AF4972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879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5AD83-34E1-44EE-8714-4CB0570D480C}" type="datetimeFigureOut">
              <a:rPr lang="en-GB" smtClean="0"/>
              <a:pPr/>
              <a:t>05/05/2022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77C34-9850-447A-8E60-CCF69AF4972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20430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5AD83-34E1-44EE-8714-4CB0570D480C}" type="datetimeFigureOut">
              <a:rPr lang="en-GB" smtClean="0"/>
              <a:pPr/>
              <a:t>05/05/2022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77C34-9850-447A-8E60-CCF69AF4972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502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5AD83-34E1-44EE-8714-4CB0570D480C}" type="datetimeFigureOut">
              <a:rPr lang="en-GB" smtClean="0"/>
              <a:pPr/>
              <a:t>05/05/2022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77C34-9850-447A-8E60-CCF69AF4972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6209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tx2">
                <a:lumMod val="50000"/>
              </a:schemeClr>
            </a:gs>
            <a:gs pos="100000">
              <a:schemeClr val="tx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95AD83-34E1-44EE-8714-4CB0570D480C}" type="datetimeFigureOut">
              <a:rPr lang="en-GB" smtClean="0"/>
              <a:pPr/>
              <a:t>05/05/2022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D77C34-9850-447A-8E60-CCF69AF49720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380678" y="1517281"/>
            <a:ext cx="8367786" cy="0"/>
          </a:xfrm>
          <a:prstGeom prst="line">
            <a:avLst/>
          </a:prstGeom>
          <a:ln w="38100">
            <a:solidFill>
              <a:srgbClr val="FF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 userDrawn="1"/>
        </p:nvCxnSpPr>
        <p:spPr>
          <a:xfrm>
            <a:off x="380678" y="1503834"/>
            <a:ext cx="0" cy="504056"/>
          </a:xfrm>
          <a:prstGeom prst="straightConnector1">
            <a:avLst/>
          </a:prstGeom>
          <a:ln w="38100">
            <a:solidFill>
              <a:srgbClr val="FFCC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 userDrawn="1"/>
        </p:nvCxnSpPr>
        <p:spPr>
          <a:xfrm>
            <a:off x="1547665" y="6309320"/>
            <a:ext cx="7200800" cy="0"/>
          </a:xfrm>
          <a:prstGeom prst="line">
            <a:avLst/>
          </a:prstGeom>
          <a:ln w="38100">
            <a:solidFill>
              <a:srgbClr val="FF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26" y="5639187"/>
            <a:ext cx="1131897" cy="1105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128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685800" rtl="0" eaLnBrk="1" latinLnBrk="0" hangingPunct="1">
        <a:spcBef>
          <a:spcPct val="0"/>
        </a:spcBef>
        <a:buNone/>
        <a:defRPr sz="33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bg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bg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bg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4478" y="1700431"/>
            <a:ext cx="7772400" cy="2101344"/>
          </a:xfrm>
        </p:spPr>
        <p:txBody>
          <a:bodyPr>
            <a:noAutofit/>
          </a:bodyPr>
          <a:lstStyle/>
          <a:p>
            <a:r>
              <a:rPr lang="en-GB" sz="4400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Teaching and Learning Theme 2 – Efficient revision</a:t>
            </a:r>
            <a:endParaRPr lang="en-GB" sz="4400" b="0" i="1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001609" y="3681628"/>
            <a:ext cx="6738138" cy="21013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0" i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Magnus Anderson</a:t>
            </a:r>
          </a:p>
          <a:p>
            <a:r>
              <a:rPr lang="en-GB" sz="2400" b="0" i="1" dirty="0" smtClean="0">
                <a:latin typeface="Century Gothic" panose="020B0502020202020204" pitchFamily="34" charset="0"/>
                <a:cs typeface="Arial" panose="020B0604020202020204" pitchFamily="34" charset="0"/>
              </a:rPr>
              <a:t>Senior Deputy Head</a:t>
            </a:r>
            <a:endParaRPr lang="en-GB" sz="2400" b="0" i="1" dirty="0">
              <a:latin typeface="Century Gothic" panose="020B0502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243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Why this theme?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199" y="1593669"/>
            <a:ext cx="8229601" cy="3988834"/>
          </a:xfrm>
        </p:spPr>
        <p:txBody>
          <a:bodyPr>
            <a:normAutofit/>
          </a:bodyPr>
          <a:lstStyle/>
          <a:p>
            <a:pPr>
              <a:spcAft>
                <a:spcPts val="1350"/>
              </a:spcAft>
            </a:pPr>
            <a:r>
              <a:rPr lang="en-GB" sz="2800" dirty="0" smtClean="0"/>
              <a:t>Revision is something that pupils, parents and teachers talk about a lot</a:t>
            </a:r>
          </a:p>
          <a:p>
            <a:pPr>
              <a:spcAft>
                <a:spcPts val="1350"/>
              </a:spcAft>
            </a:pPr>
            <a:r>
              <a:rPr lang="en-GB" sz="2800" dirty="0" smtClean="0"/>
              <a:t>But what do people mean when we say “revision”…</a:t>
            </a:r>
          </a:p>
          <a:p>
            <a:pPr>
              <a:spcAft>
                <a:spcPts val="1350"/>
              </a:spcAft>
            </a:pPr>
            <a:r>
              <a:rPr lang="en-GB" sz="2800" dirty="0" smtClean="0"/>
              <a:t>…and how can you revise </a:t>
            </a:r>
            <a:r>
              <a:rPr lang="en-GB" sz="2800" u="sng" dirty="0" smtClean="0"/>
              <a:t>efficiently</a:t>
            </a:r>
            <a:r>
              <a:rPr lang="en-GB" sz="2800" dirty="0" smtClean="0"/>
              <a:t>?</a:t>
            </a:r>
            <a:endParaRPr lang="en-GB" sz="2400" dirty="0" smtClean="0"/>
          </a:p>
        </p:txBody>
      </p:sp>
    </p:spTree>
    <p:extLst>
      <p:ext uri="{BB962C8B-B14F-4D97-AF65-F5344CB8AC3E}">
        <p14:creationId xmlns:p14="http://schemas.microsoft.com/office/powerpoint/2010/main" val="4279033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dirty="0" smtClean="0"/>
              <a:t>Revision as an iterative process that builds on work you have already </a:t>
            </a:r>
            <a:r>
              <a:rPr lang="en-GB" dirty="0"/>
              <a:t>done </a:t>
            </a:r>
          </a:p>
        </p:txBody>
      </p:sp>
      <p:sp>
        <p:nvSpPr>
          <p:cNvPr id="6" name="Oval 5"/>
          <p:cNvSpPr/>
          <p:nvPr/>
        </p:nvSpPr>
        <p:spPr>
          <a:xfrm>
            <a:off x="1379482" y="1765738"/>
            <a:ext cx="6385035" cy="3930869"/>
          </a:xfrm>
          <a:prstGeom prst="ellipse">
            <a:avLst/>
          </a:prstGeom>
          <a:noFill/>
          <a:ln w="1111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800"/>
          </a:p>
        </p:txBody>
      </p:sp>
      <p:sp>
        <p:nvSpPr>
          <p:cNvPr id="9" name="Rounded Rectangle 8"/>
          <p:cNvSpPr/>
          <p:nvPr/>
        </p:nvSpPr>
        <p:spPr>
          <a:xfrm>
            <a:off x="457200" y="2722144"/>
            <a:ext cx="2501462" cy="1040525"/>
          </a:xfrm>
          <a:prstGeom prst="round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100000">
                <a:schemeClr val="tx2"/>
              </a:gs>
            </a:gsLst>
            <a:lin ang="5400000" scaled="0"/>
          </a:gradFill>
          <a:ln w="444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/>
              <a:t>Memorising content</a:t>
            </a:r>
            <a:endParaRPr lang="en-GB" sz="2400" b="1" dirty="0"/>
          </a:p>
        </p:txBody>
      </p:sp>
      <p:sp>
        <p:nvSpPr>
          <p:cNvPr id="10" name="Rounded Rectangle 9"/>
          <p:cNvSpPr/>
          <p:nvPr/>
        </p:nvSpPr>
        <p:spPr>
          <a:xfrm>
            <a:off x="3443798" y="5004184"/>
            <a:ext cx="2501462" cy="1040525"/>
          </a:xfrm>
          <a:prstGeom prst="round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100000">
                <a:schemeClr val="tx2"/>
              </a:gs>
            </a:gsLst>
            <a:lin ang="5400000" scaled="0"/>
          </a:gradFill>
          <a:ln w="444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/>
              <a:t>Developing skills</a:t>
            </a:r>
            <a:endParaRPr lang="en-GB" sz="2400" b="1" dirty="0"/>
          </a:p>
        </p:txBody>
      </p:sp>
      <p:sp>
        <p:nvSpPr>
          <p:cNvPr id="11" name="Rounded Rectangle 10"/>
          <p:cNvSpPr/>
          <p:nvPr/>
        </p:nvSpPr>
        <p:spPr>
          <a:xfrm>
            <a:off x="5924246" y="2317496"/>
            <a:ext cx="2501462" cy="1040525"/>
          </a:xfrm>
          <a:prstGeom prst="round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100000">
                <a:schemeClr val="tx2"/>
              </a:gs>
            </a:gsLst>
            <a:lin ang="5400000" scaled="0"/>
          </a:gradFill>
          <a:ln w="444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/>
              <a:t>Refining understanding</a:t>
            </a:r>
            <a:endParaRPr lang="en-GB" sz="2400" b="1" dirty="0"/>
          </a:p>
        </p:txBody>
      </p:sp>
      <p:sp>
        <p:nvSpPr>
          <p:cNvPr id="37" name="Isosceles Triangle 36"/>
          <p:cNvSpPr/>
          <p:nvPr/>
        </p:nvSpPr>
        <p:spPr>
          <a:xfrm rot="13247290">
            <a:off x="1681656" y="2461995"/>
            <a:ext cx="393657" cy="394173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Isosceles Triangle 37"/>
          <p:cNvSpPr/>
          <p:nvPr/>
        </p:nvSpPr>
        <p:spPr>
          <a:xfrm rot="21068201">
            <a:off x="7525647" y="3235876"/>
            <a:ext cx="393657" cy="394173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Isosceles Triangle 38"/>
          <p:cNvSpPr/>
          <p:nvPr/>
        </p:nvSpPr>
        <p:spPr>
          <a:xfrm rot="6320262">
            <a:off x="3153578" y="5353402"/>
            <a:ext cx="393657" cy="394173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Cloud 39"/>
          <p:cNvSpPr/>
          <p:nvPr/>
        </p:nvSpPr>
        <p:spPr>
          <a:xfrm>
            <a:off x="3248048" y="3020259"/>
            <a:ext cx="2528091" cy="1484820"/>
          </a:xfrm>
          <a:prstGeom prst="cloud">
            <a:avLst/>
          </a:prstGeom>
          <a:gradFill>
            <a:gsLst>
              <a:gs pos="0">
                <a:schemeClr val="bg1">
                  <a:lumMod val="50000"/>
                </a:schemeClr>
              </a:gs>
              <a:gs pos="100000">
                <a:schemeClr val="tx1">
                  <a:lumMod val="65000"/>
                  <a:lumOff val="35000"/>
                </a:schemeClr>
              </a:gs>
            </a:gsLst>
            <a:lin ang="5400000" scaled="0"/>
          </a:gra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i="1" dirty="0" smtClean="0"/>
              <a:t>Exam success!</a:t>
            </a:r>
            <a:endParaRPr lang="en-GB" sz="2800" b="1" i="1" dirty="0"/>
          </a:p>
        </p:txBody>
      </p:sp>
    </p:spTree>
    <p:extLst>
      <p:ext uri="{BB962C8B-B14F-4D97-AF65-F5344CB8AC3E}">
        <p14:creationId xmlns:p14="http://schemas.microsoft.com/office/powerpoint/2010/main" val="2147672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dirty="0" smtClean="0"/>
              <a:t>The best way to memorise content is by practice testing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199" y="1598924"/>
            <a:ext cx="8229601" cy="3988834"/>
          </a:xfrm>
        </p:spPr>
        <p:txBody>
          <a:bodyPr>
            <a:normAutofit/>
          </a:bodyPr>
          <a:lstStyle/>
          <a:p>
            <a:pPr>
              <a:spcAft>
                <a:spcPts val="1350"/>
              </a:spcAft>
            </a:pPr>
            <a:r>
              <a:rPr lang="en-US" sz="2600" dirty="0" smtClean="0"/>
              <a:t>Create flashcards (electronic or physical) with question on one side and answer on the other – use to self test</a:t>
            </a:r>
          </a:p>
          <a:p>
            <a:pPr>
              <a:spcAft>
                <a:spcPts val="1350"/>
              </a:spcAft>
            </a:pPr>
            <a:r>
              <a:rPr lang="en-US" sz="2500" dirty="0" smtClean="0"/>
              <a:t>With a friend: ask questions, make quizzes, or create </a:t>
            </a:r>
            <a:r>
              <a:rPr lang="en-US" sz="2500" dirty="0"/>
              <a:t>‘fill the gap’ </a:t>
            </a:r>
            <a:r>
              <a:rPr lang="en-US" sz="2500" dirty="0" smtClean="0"/>
              <a:t>exercises, for one another</a:t>
            </a:r>
          </a:p>
          <a:p>
            <a:pPr>
              <a:spcAft>
                <a:spcPts val="1350"/>
              </a:spcAft>
            </a:pPr>
            <a:r>
              <a:rPr lang="en-GB" sz="2500" dirty="0"/>
              <a:t>Close your books and write everything you know on a topic – then check </a:t>
            </a:r>
            <a:r>
              <a:rPr lang="en-GB" sz="2500" dirty="0" smtClean="0"/>
              <a:t>it</a:t>
            </a:r>
          </a:p>
          <a:p>
            <a:pPr>
              <a:spcAft>
                <a:spcPts val="1350"/>
              </a:spcAft>
            </a:pPr>
            <a:r>
              <a:rPr lang="en-US" sz="2500" dirty="0"/>
              <a:t>Do past exam papers (see skills development</a:t>
            </a:r>
            <a:r>
              <a:rPr lang="en-US" sz="2500" dirty="0" smtClean="0"/>
              <a:t>)</a:t>
            </a:r>
            <a:endParaRPr lang="en-US" sz="2500" dirty="0"/>
          </a:p>
        </p:txBody>
      </p:sp>
      <p:sp>
        <p:nvSpPr>
          <p:cNvPr id="3" name="Rounded Rectangle 2"/>
          <p:cNvSpPr/>
          <p:nvPr/>
        </p:nvSpPr>
        <p:spPr>
          <a:xfrm>
            <a:off x="7756634" y="101902"/>
            <a:ext cx="1292772" cy="345472"/>
          </a:xfrm>
          <a:prstGeom prst="roundRect">
            <a:avLst/>
          </a:prstGeom>
          <a:solidFill>
            <a:srgbClr val="FFC00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i="1" dirty="0" smtClean="0">
                <a:solidFill>
                  <a:schemeClr val="tx2"/>
                </a:solidFill>
              </a:rPr>
              <a:t>Content</a:t>
            </a:r>
            <a:endParaRPr lang="en-GB" sz="1600" b="1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432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 smtClean="0"/>
              <a:t>Developing the skills to answer </a:t>
            </a:r>
            <a:r>
              <a:rPr lang="en-GB" u="sng" dirty="0" smtClean="0"/>
              <a:t>structured questions</a:t>
            </a:r>
            <a:r>
              <a:rPr lang="en-GB" dirty="0" smtClean="0"/>
              <a:t> is best done using PPQs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199" y="1593669"/>
            <a:ext cx="8229601" cy="3988834"/>
          </a:xfrm>
        </p:spPr>
        <p:txBody>
          <a:bodyPr>
            <a:normAutofit/>
          </a:bodyPr>
          <a:lstStyle/>
          <a:p>
            <a:pPr>
              <a:spcAft>
                <a:spcPts val="1350"/>
              </a:spcAft>
            </a:pPr>
            <a:r>
              <a:rPr lang="en-GB" sz="2800" dirty="0" smtClean="0"/>
              <a:t>Answer PPQs under controlled conditions… </a:t>
            </a:r>
          </a:p>
          <a:p>
            <a:pPr>
              <a:spcAft>
                <a:spcPts val="1350"/>
              </a:spcAft>
            </a:pPr>
            <a:r>
              <a:rPr lang="en-GB" sz="2800" dirty="0" smtClean="0"/>
              <a:t>...then mark against the mark scheme…</a:t>
            </a:r>
          </a:p>
          <a:p>
            <a:pPr>
              <a:spcAft>
                <a:spcPts val="1350"/>
              </a:spcAft>
            </a:pPr>
            <a:r>
              <a:rPr lang="en-GB" sz="2800" dirty="0" smtClean="0"/>
              <a:t>…to understand where (and why) you went wrong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756634" y="101902"/>
            <a:ext cx="1292772" cy="345472"/>
          </a:xfrm>
          <a:prstGeom prst="roundRect">
            <a:avLst/>
          </a:prstGeom>
          <a:solidFill>
            <a:srgbClr val="FFC00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i="1" dirty="0" smtClean="0">
                <a:solidFill>
                  <a:schemeClr val="tx2"/>
                </a:solidFill>
              </a:rPr>
              <a:t>Skills</a:t>
            </a:r>
            <a:endParaRPr lang="en-GB" sz="1600" b="1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497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Developing the skills for </a:t>
            </a:r>
            <a:r>
              <a:rPr lang="en-GB" u="sng" dirty="0" smtClean="0"/>
              <a:t>essay questions</a:t>
            </a:r>
            <a:r>
              <a:rPr lang="en-GB" dirty="0" smtClean="0"/>
              <a:t> means writing essay plans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199" y="1593669"/>
            <a:ext cx="8229601" cy="3988834"/>
          </a:xfrm>
        </p:spPr>
        <p:txBody>
          <a:bodyPr>
            <a:noAutofit/>
          </a:bodyPr>
          <a:lstStyle/>
          <a:p>
            <a:pPr>
              <a:spcAft>
                <a:spcPts val="1350"/>
              </a:spcAft>
            </a:pPr>
            <a:r>
              <a:rPr lang="en-GB" sz="2800" dirty="0"/>
              <a:t>The best way </a:t>
            </a:r>
            <a:r>
              <a:rPr lang="en-GB" sz="2800" dirty="0" smtClean="0"/>
              <a:t>to develop </a:t>
            </a:r>
            <a:r>
              <a:rPr lang="en-GB" sz="2800" dirty="0"/>
              <a:t>this skill is to write detailed essay plans… then mark them </a:t>
            </a:r>
            <a:r>
              <a:rPr lang="en-GB" sz="2800" dirty="0" smtClean="0"/>
              <a:t>or discuss with your teacher</a:t>
            </a:r>
            <a:endParaRPr lang="en-GB" sz="2800" dirty="0"/>
          </a:p>
          <a:p>
            <a:pPr>
              <a:spcAft>
                <a:spcPts val="1350"/>
              </a:spcAft>
            </a:pPr>
            <a:r>
              <a:rPr lang="en-GB" sz="2800" dirty="0" smtClean="0"/>
              <a:t>You need to understand what makes a good essay in that subject (e.g. selection of evidence, depth of analysis, evaluation)</a:t>
            </a:r>
          </a:p>
          <a:p>
            <a:pPr>
              <a:spcAft>
                <a:spcPts val="1350"/>
              </a:spcAft>
            </a:pPr>
            <a:r>
              <a:rPr lang="en-GB" sz="2800" dirty="0" smtClean="0"/>
              <a:t>Reading model essays, or those of a friend, can be really valuable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756634" y="101902"/>
            <a:ext cx="1292772" cy="345472"/>
          </a:xfrm>
          <a:prstGeom prst="roundRect">
            <a:avLst/>
          </a:prstGeom>
          <a:solidFill>
            <a:srgbClr val="FFC00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i="1" dirty="0" smtClean="0">
                <a:solidFill>
                  <a:schemeClr val="tx2"/>
                </a:solidFill>
              </a:rPr>
              <a:t>Skills</a:t>
            </a:r>
            <a:endParaRPr lang="en-GB" sz="1600" b="1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644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dirty="0" smtClean="0"/>
              <a:t>Revision is likely to expose</a:t>
            </a:r>
            <a:br>
              <a:rPr lang="en-GB" dirty="0" smtClean="0"/>
            </a:br>
            <a:r>
              <a:rPr lang="en-GB" dirty="0" smtClean="0"/>
              <a:t>gaps in your understanding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199" y="1604179"/>
            <a:ext cx="8229601" cy="3988834"/>
          </a:xfrm>
        </p:spPr>
        <p:txBody>
          <a:bodyPr>
            <a:normAutofit fontScale="92500" lnSpcReduction="10000"/>
          </a:bodyPr>
          <a:lstStyle/>
          <a:p>
            <a:pPr>
              <a:spcAft>
                <a:spcPts val="1800"/>
              </a:spcAft>
            </a:pPr>
            <a:r>
              <a:rPr lang="en-GB" sz="2900" dirty="0" smtClean="0"/>
              <a:t>You should have good understanding from the course, but this may have </a:t>
            </a:r>
            <a:r>
              <a:rPr lang="en-GB" sz="2800" dirty="0" smtClean="0"/>
              <a:t>faded over time</a:t>
            </a:r>
          </a:p>
          <a:p>
            <a:pPr>
              <a:spcAft>
                <a:spcPts val="1800"/>
              </a:spcAft>
            </a:pPr>
            <a:r>
              <a:rPr lang="en-GB" sz="2900" dirty="0" smtClean="0"/>
              <a:t>To refine your understanding, you can use:</a:t>
            </a:r>
          </a:p>
          <a:p>
            <a:pPr lvl="1">
              <a:spcAft>
                <a:spcPts val="1800"/>
              </a:spcAft>
            </a:pPr>
            <a:r>
              <a:rPr lang="en-GB" sz="2800" dirty="0" smtClean="0"/>
              <a:t>Your course notes and feedback </a:t>
            </a:r>
          </a:p>
          <a:p>
            <a:pPr lvl="1">
              <a:spcAft>
                <a:spcPts val="1800"/>
              </a:spcAft>
            </a:pPr>
            <a:r>
              <a:rPr lang="en-GB" sz="2800" dirty="0" smtClean="0"/>
              <a:t>Quality online content, revision guides and textbooks</a:t>
            </a:r>
          </a:p>
          <a:p>
            <a:pPr lvl="1">
              <a:spcAft>
                <a:spcPts val="1800"/>
              </a:spcAft>
            </a:pPr>
            <a:r>
              <a:rPr lang="en-GB" sz="2800" dirty="0" smtClean="0"/>
              <a:t>Revision clinics and help clubs</a:t>
            </a:r>
            <a:endParaRPr lang="en-GB" sz="2800" b="1" i="1" dirty="0" smtClean="0"/>
          </a:p>
        </p:txBody>
      </p:sp>
      <p:sp>
        <p:nvSpPr>
          <p:cNvPr id="5" name="Rounded Rectangle 4"/>
          <p:cNvSpPr/>
          <p:nvPr/>
        </p:nvSpPr>
        <p:spPr>
          <a:xfrm>
            <a:off x="7514897" y="101902"/>
            <a:ext cx="1534509" cy="345472"/>
          </a:xfrm>
          <a:prstGeom prst="roundRect">
            <a:avLst/>
          </a:prstGeom>
          <a:solidFill>
            <a:srgbClr val="FFC00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i="1" dirty="0" smtClean="0">
                <a:solidFill>
                  <a:schemeClr val="tx2"/>
                </a:solidFill>
              </a:rPr>
              <a:t>Understanding</a:t>
            </a:r>
            <a:endParaRPr lang="en-GB" sz="1400" b="1" i="1" dirty="0">
              <a:solidFill>
                <a:schemeClr val="tx2"/>
              </a:solidFill>
            </a:endParaRPr>
          </a:p>
        </p:txBody>
      </p:sp>
      <p:sp>
        <p:nvSpPr>
          <p:cNvPr id="6" name="Notched Right Arrow 5"/>
          <p:cNvSpPr/>
          <p:nvPr/>
        </p:nvSpPr>
        <p:spPr>
          <a:xfrm flipH="1">
            <a:off x="6453346" y="3174121"/>
            <a:ext cx="2406869" cy="777765"/>
          </a:xfrm>
          <a:prstGeom prst="notchedRightArrow">
            <a:avLst>
              <a:gd name="adj1" fmla="val 77119"/>
              <a:gd name="adj2" fmla="val 50000"/>
            </a:avLst>
          </a:prstGeom>
          <a:gradFill flip="none" rotWithShape="1">
            <a:gsLst>
              <a:gs pos="42000">
                <a:srgbClr val="FFC000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i="1" dirty="0" smtClean="0">
                <a:solidFill>
                  <a:schemeClr val="tx2">
                    <a:lumMod val="75000"/>
                  </a:schemeClr>
                </a:solidFill>
              </a:rPr>
              <a:t>Don’t reinvent the wheel!</a:t>
            </a:r>
            <a:endParaRPr lang="en-GB" b="1" i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5508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685800" rtl="0" eaLnBrk="1" latinLnBrk="0" hangingPunct="1">
              <a:spcBef>
                <a:spcPct val="0"/>
              </a:spcBef>
              <a:buNone/>
              <a:defRPr sz="33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 smtClean="0"/>
              <a:t>So you know what to do, but how should you do these three activities? 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264" y="1965432"/>
            <a:ext cx="7339053" cy="3999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713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dirty="0" smtClean="0"/>
              <a:t>Arrange things to make your revision as </a:t>
            </a:r>
            <a:r>
              <a:rPr lang="en-GB" u="sng" dirty="0" smtClean="0"/>
              <a:t>efficient</a:t>
            </a:r>
            <a:r>
              <a:rPr lang="en-GB" dirty="0" smtClean="0"/>
              <a:t> as possible…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199" y="1593669"/>
            <a:ext cx="8229601" cy="3988834"/>
          </a:xfrm>
        </p:spPr>
        <p:txBody>
          <a:bodyPr>
            <a:normAutofit/>
          </a:bodyPr>
          <a:lstStyle/>
          <a:p>
            <a:pPr>
              <a:spcAft>
                <a:spcPts val="1350"/>
              </a:spcAft>
            </a:pPr>
            <a:r>
              <a:rPr lang="en-GB" sz="2800" dirty="0" smtClean="0"/>
              <a:t>Revision </a:t>
            </a:r>
            <a:r>
              <a:rPr lang="en-GB" sz="2800" dirty="0"/>
              <a:t>is hard </a:t>
            </a:r>
            <a:r>
              <a:rPr lang="en-GB" sz="2800" dirty="0" smtClean="0"/>
              <a:t>work! Make sure you eat </a:t>
            </a:r>
            <a:r>
              <a:rPr lang="en-GB" sz="2800" dirty="0"/>
              <a:t>well, </a:t>
            </a:r>
            <a:r>
              <a:rPr lang="en-GB" sz="2800" dirty="0" smtClean="0"/>
              <a:t>take exercise and get </a:t>
            </a:r>
            <a:r>
              <a:rPr lang="en-GB" sz="2800" dirty="0"/>
              <a:t>enough </a:t>
            </a:r>
            <a:r>
              <a:rPr lang="en-GB" sz="2800" dirty="0" smtClean="0"/>
              <a:t>sleep</a:t>
            </a:r>
          </a:p>
          <a:p>
            <a:pPr>
              <a:spcAft>
                <a:spcPts val="1350"/>
              </a:spcAft>
            </a:pPr>
            <a:r>
              <a:rPr lang="en-GB" sz="2800" dirty="0" smtClean="0"/>
              <a:t>Multi-tasking is a myth: you can only revise efficiently without distractions… </a:t>
            </a:r>
          </a:p>
          <a:p>
            <a:pPr>
              <a:spcAft>
                <a:spcPts val="1350"/>
              </a:spcAft>
            </a:pPr>
            <a:r>
              <a:rPr lang="en-GB" sz="2800" dirty="0" smtClean="0"/>
              <a:t>…every “bleep” costs minutes of lost focus</a:t>
            </a:r>
          </a:p>
        </p:txBody>
      </p:sp>
    </p:spTree>
    <p:extLst>
      <p:ext uri="{BB962C8B-B14F-4D97-AF65-F5344CB8AC3E}">
        <p14:creationId xmlns:p14="http://schemas.microsoft.com/office/powerpoint/2010/main" val="2714005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dirty="0" smtClean="0"/>
              <a:t>…and don’t take inefficient or ineffective approaches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Inefficient</a:t>
            </a:r>
            <a:endParaRPr lang="en-GB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spcAft>
                <a:spcPts val="1350"/>
              </a:spcAft>
            </a:pPr>
            <a:r>
              <a:rPr lang="en-US" sz="2400" dirty="0"/>
              <a:t>Re-reading </a:t>
            </a:r>
            <a:r>
              <a:rPr lang="en-US" sz="2400" dirty="0" smtClean="0"/>
              <a:t>notes</a:t>
            </a:r>
            <a:endParaRPr lang="en-US" sz="2400" dirty="0"/>
          </a:p>
          <a:p>
            <a:pPr>
              <a:spcAft>
                <a:spcPts val="1350"/>
              </a:spcAft>
            </a:pPr>
            <a:r>
              <a:rPr lang="en-US" sz="2400" dirty="0"/>
              <a:t>Writing summary </a:t>
            </a:r>
            <a:r>
              <a:rPr lang="en-US" sz="2400" dirty="0" smtClean="0"/>
              <a:t>notes (unless done in a way that allows self-testing)</a:t>
            </a:r>
            <a:endParaRPr lang="en-US" sz="2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Ineffective</a:t>
            </a:r>
            <a:endParaRPr lang="en-GB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>
              <a:spcAft>
                <a:spcPts val="1350"/>
              </a:spcAft>
            </a:pPr>
            <a:r>
              <a:rPr lang="en-GB" sz="2400" dirty="0"/>
              <a:t>Copying </a:t>
            </a:r>
            <a:r>
              <a:rPr lang="en-GB" sz="2400" dirty="0" smtClean="0"/>
              <a:t>notes </a:t>
            </a:r>
            <a:r>
              <a:rPr lang="en-GB" sz="2400" dirty="0"/>
              <a:t>out </a:t>
            </a:r>
          </a:p>
          <a:p>
            <a:pPr>
              <a:spcAft>
                <a:spcPts val="1350"/>
              </a:spcAft>
            </a:pPr>
            <a:r>
              <a:rPr lang="en-GB" sz="2400" dirty="0"/>
              <a:t>Excessive focus on “learning styles</a:t>
            </a:r>
            <a:r>
              <a:rPr lang="en-GB" sz="2400" dirty="0" smtClean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0926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dirty="0" smtClean="0"/>
              <a:t>Teachers will all provide revision guidance for their subject (Y6 – 10)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199" y="1598924"/>
            <a:ext cx="8229601" cy="3988834"/>
          </a:xfrm>
        </p:spPr>
        <p:txBody>
          <a:bodyPr>
            <a:noAutofit/>
          </a:bodyPr>
          <a:lstStyle/>
          <a:p>
            <a:pPr>
              <a:spcAft>
                <a:spcPts val="1350"/>
              </a:spcAft>
            </a:pPr>
            <a:r>
              <a:rPr lang="en-GB" sz="2500" dirty="0" smtClean="0"/>
              <a:t>Checklist of content </a:t>
            </a:r>
            <a:r>
              <a:rPr lang="en-GB" sz="2500" dirty="0"/>
              <a:t>to memorise</a:t>
            </a:r>
          </a:p>
          <a:p>
            <a:pPr>
              <a:spcAft>
                <a:spcPts val="1350"/>
              </a:spcAft>
            </a:pPr>
            <a:r>
              <a:rPr lang="en-GB" sz="2500" dirty="0" smtClean="0"/>
              <a:t>Links </a:t>
            </a:r>
            <a:r>
              <a:rPr lang="en-GB" sz="2500" dirty="0"/>
              <a:t>to </a:t>
            </a:r>
            <a:r>
              <a:rPr lang="en-GB" sz="2500" dirty="0" smtClean="0"/>
              <a:t>practice questions </a:t>
            </a:r>
            <a:r>
              <a:rPr lang="en-GB" sz="2500" dirty="0"/>
              <a:t>for skills development</a:t>
            </a:r>
          </a:p>
          <a:p>
            <a:pPr>
              <a:spcAft>
                <a:spcPts val="1350"/>
              </a:spcAft>
            </a:pPr>
            <a:r>
              <a:rPr lang="en-GB" sz="2500" dirty="0" smtClean="0"/>
              <a:t>Resources </a:t>
            </a:r>
            <a:r>
              <a:rPr lang="en-GB" sz="2500" dirty="0"/>
              <a:t>for </a:t>
            </a:r>
            <a:r>
              <a:rPr lang="en-GB" sz="2500" dirty="0" smtClean="0"/>
              <a:t>refining understanding</a:t>
            </a:r>
          </a:p>
          <a:p>
            <a:pPr lvl="1">
              <a:spcAft>
                <a:spcPts val="1350"/>
              </a:spcAft>
            </a:pPr>
            <a:r>
              <a:rPr lang="en-GB" sz="2400" dirty="0" smtClean="0"/>
              <a:t>Reminder of materials you already have</a:t>
            </a:r>
          </a:p>
          <a:p>
            <a:pPr lvl="1">
              <a:spcAft>
                <a:spcPts val="1350"/>
              </a:spcAft>
            </a:pPr>
            <a:r>
              <a:rPr lang="en-GB" sz="2400" dirty="0" smtClean="0"/>
              <a:t>Good online content</a:t>
            </a:r>
          </a:p>
          <a:p>
            <a:pPr lvl="1">
              <a:spcAft>
                <a:spcPts val="1350"/>
              </a:spcAft>
            </a:pPr>
            <a:r>
              <a:rPr lang="en-GB" sz="2400" dirty="0" smtClean="0"/>
              <a:t>Help available in school</a:t>
            </a:r>
            <a:endParaRPr lang="en-GB" sz="2600" dirty="0" smtClean="0"/>
          </a:p>
          <a:p>
            <a:pPr>
              <a:spcAft>
                <a:spcPts val="1350"/>
              </a:spcAft>
            </a:pPr>
            <a:endParaRPr lang="en-GB" sz="2600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7030" y="3993932"/>
            <a:ext cx="3991509" cy="2174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353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GB" dirty="0" smtClean="0"/>
              <a:t>And finally, remember that…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199" y="1598924"/>
            <a:ext cx="8229601" cy="3988834"/>
          </a:xfrm>
        </p:spPr>
        <p:txBody>
          <a:bodyPr>
            <a:noAutofit/>
          </a:bodyPr>
          <a:lstStyle/>
          <a:p>
            <a:pPr>
              <a:spcAft>
                <a:spcPts val="1200"/>
              </a:spcAft>
            </a:pPr>
            <a:r>
              <a:rPr lang="en-GB" sz="2800" dirty="0" smtClean="0"/>
              <a:t>End </a:t>
            </a:r>
            <a:r>
              <a:rPr lang="en-GB" sz="2800" dirty="0"/>
              <a:t>of </a:t>
            </a:r>
            <a:r>
              <a:rPr lang="en-GB" sz="2800" dirty="0" smtClean="0"/>
              <a:t>year exams </a:t>
            </a:r>
            <a:r>
              <a:rPr lang="en-GB" sz="2800" dirty="0"/>
              <a:t>are </a:t>
            </a:r>
            <a:r>
              <a:rPr lang="en-GB" sz="2800" dirty="0" smtClean="0"/>
              <a:t>only one part </a:t>
            </a:r>
            <a:r>
              <a:rPr lang="en-GB" sz="2800" dirty="0"/>
              <a:t>of your </a:t>
            </a:r>
            <a:r>
              <a:rPr lang="en-GB" sz="2800" dirty="0" smtClean="0"/>
              <a:t>learning</a:t>
            </a:r>
          </a:p>
          <a:p>
            <a:pPr>
              <a:spcAft>
                <a:spcPts val="1200"/>
              </a:spcAft>
            </a:pPr>
            <a:r>
              <a:rPr lang="en-GB" sz="2800" dirty="0" smtClean="0"/>
              <a:t>If </a:t>
            </a:r>
            <a:r>
              <a:rPr lang="en-GB" sz="2800" dirty="0"/>
              <a:t>you </a:t>
            </a:r>
            <a:r>
              <a:rPr lang="en-GB" sz="2800" dirty="0" smtClean="0"/>
              <a:t>revise well and </a:t>
            </a:r>
            <a:r>
              <a:rPr lang="en-GB" sz="2800" dirty="0"/>
              <a:t>try your best </a:t>
            </a:r>
            <a:r>
              <a:rPr lang="en-GB" sz="2800" dirty="0" smtClean="0"/>
              <a:t>you </a:t>
            </a:r>
            <a:r>
              <a:rPr lang="en-GB" sz="2800" dirty="0"/>
              <a:t>will learn a lot from the </a:t>
            </a:r>
            <a:r>
              <a:rPr lang="en-GB" sz="2800" dirty="0" smtClean="0"/>
              <a:t>process</a:t>
            </a:r>
          </a:p>
          <a:p>
            <a:pPr>
              <a:spcAft>
                <a:spcPts val="1200"/>
              </a:spcAft>
            </a:pPr>
            <a:r>
              <a:rPr lang="en-GB" sz="2800" dirty="0" smtClean="0"/>
              <a:t>Your </a:t>
            </a:r>
            <a:r>
              <a:rPr lang="en-GB" sz="2800" dirty="0"/>
              <a:t>final mark is much less important than what you learn along the </a:t>
            </a:r>
            <a:r>
              <a:rPr lang="en-GB" sz="2800" dirty="0" smtClean="0"/>
              <a:t>way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2961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E7DB991301E5445A3C5C12294BDDFC1" ma:contentTypeVersion="14" ma:contentTypeDescription="Create a new document." ma:contentTypeScope="" ma:versionID="883766a714ca8096ae614830154fa9bc">
  <xsd:schema xmlns:xsd="http://www.w3.org/2001/XMLSchema" xmlns:xs="http://www.w3.org/2001/XMLSchema" xmlns:p="http://schemas.microsoft.com/office/2006/metadata/properties" xmlns:ns3="a02e1679-444e-4ae9-bb3f-04f6d07ab2b5" xmlns:ns4="65b3debc-2a1d-4344-b191-8581f77e1413" targetNamespace="http://schemas.microsoft.com/office/2006/metadata/properties" ma:root="true" ma:fieldsID="675c8296a0a2a4f3635ee7cfb8fdf3fc" ns3:_="" ns4:_="">
    <xsd:import namespace="a02e1679-444e-4ae9-bb3f-04f6d07ab2b5"/>
    <xsd:import namespace="65b3debc-2a1d-4344-b191-8581f77e141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2e1679-444e-4ae9-bb3f-04f6d07ab2b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5b3debc-2a1d-4344-b191-8581f77e141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435C6FF-FF5B-4840-9605-7CD04F0E2355}">
  <ds:schemaRefs>
    <ds:schemaRef ds:uri="http://schemas.microsoft.com/office/2006/documentManagement/types"/>
    <ds:schemaRef ds:uri="http://purl.org/dc/elements/1.1/"/>
    <ds:schemaRef ds:uri="http://www.w3.org/XML/1998/namespace"/>
    <ds:schemaRef ds:uri="http://purl.org/dc/terms/"/>
    <ds:schemaRef ds:uri="http://schemas.microsoft.com/office/2006/metadata/properties"/>
    <ds:schemaRef ds:uri="http://purl.org/dc/dcmitype/"/>
    <ds:schemaRef ds:uri="a02e1679-444e-4ae9-bb3f-04f6d07ab2b5"/>
    <ds:schemaRef ds:uri="http://schemas.microsoft.com/office/infopath/2007/PartnerControls"/>
    <ds:schemaRef ds:uri="http://schemas.openxmlformats.org/package/2006/metadata/core-properties"/>
    <ds:schemaRef ds:uri="65b3debc-2a1d-4344-b191-8581f77e1413"/>
  </ds:schemaRefs>
</ds:datastoreItem>
</file>

<file path=customXml/itemProps2.xml><?xml version="1.0" encoding="utf-8"?>
<ds:datastoreItem xmlns:ds="http://schemas.openxmlformats.org/officeDocument/2006/customXml" ds:itemID="{FE39FF73-30A4-47D6-BD3D-AFE42BFBC2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02e1679-444e-4ae9-bb3f-04f6d07ab2b5"/>
    <ds:schemaRef ds:uri="65b3debc-2a1d-4344-b191-8581f77e141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14C06CA-E375-4CDB-946D-535DD88B405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1397</TotalTime>
  <Words>511</Words>
  <Application>Microsoft Office PowerPoint</Application>
  <PresentationFormat>On-screen Show (4:3)</PresentationFormat>
  <Paragraphs>59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Century Gothic</vt:lpstr>
      <vt:lpstr>Custom Design</vt:lpstr>
      <vt:lpstr>Teaching and Learning Theme 2 – Efficient revision</vt:lpstr>
      <vt:lpstr>Why this theme?</vt:lpstr>
      <vt:lpstr>Revision as an iterative process that builds on work you have already done </vt:lpstr>
      <vt:lpstr>The best way to memorise content is by practice testing</vt:lpstr>
      <vt:lpstr>Developing the skills to answer structured questions is best done using PPQs</vt:lpstr>
      <vt:lpstr>Developing the skills for essay questions means writing essay plans</vt:lpstr>
      <vt:lpstr>Revision is likely to expose gaps in your understanding</vt:lpstr>
      <vt:lpstr>PowerPoint Presentation</vt:lpstr>
      <vt:lpstr>Arrange things to make your revision as efficient as possible…</vt:lpstr>
      <vt:lpstr>…and don’t take inefficient or ineffective approaches</vt:lpstr>
      <vt:lpstr>Teachers will all provide revision guidance for their subject (Y6 – 10)</vt:lpstr>
      <vt:lpstr>And finally, remember that…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Upper School Assembly</dc:title>
  <dc:creator>Magnus Anderson</dc:creator>
  <cp:lastModifiedBy>Anderson, Magnus (Mr)</cp:lastModifiedBy>
  <cp:revision>106</cp:revision>
  <dcterms:created xsi:type="dcterms:W3CDTF">2016-09-08T19:59:54Z</dcterms:created>
  <dcterms:modified xsi:type="dcterms:W3CDTF">2022-05-05T17:00:33Z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0x010100FE7DB991301E5445A3C5C12294BDDFC1</vt:lpwstr>
  </property>
</Properties>
</file>